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20" r:id="rId4"/>
    <p:sldMasterId id="2147483837" r:id="rId5"/>
  </p:sldMasterIdLst>
  <p:notesMasterIdLst>
    <p:notesMasterId r:id="rId17"/>
  </p:notesMasterIdLst>
  <p:handoutMasterIdLst>
    <p:handoutMasterId r:id="rId18"/>
  </p:handoutMasterIdLst>
  <p:sldIdLst>
    <p:sldId id="922" r:id="rId6"/>
    <p:sldId id="429" r:id="rId7"/>
    <p:sldId id="431" r:id="rId8"/>
    <p:sldId id="430" r:id="rId9"/>
    <p:sldId id="927" r:id="rId10"/>
    <p:sldId id="928" r:id="rId11"/>
    <p:sldId id="432" r:id="rId12"/>
    <p:sldId id="929" r:id="rId13"/>
    <p:sldId id="433" r:id="rId14"/>
    <p:sldId id="923" r:id="rId15"/>
    <p:sldId id="930" r:id="rId16"/>
  </p:sldIdLst>
  <p:sldSz cx="12192000" cy="6858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C89E5A-0E52-42F9-8116-ECD78402805F}">
          <p14:sldIdLst>
            <p14:sldId id="922"/>
            <p14:sldId id="429"/>
            <p14:sldId id="431"/>
            <p14:sldId id="430"/>
            <p14:sldId id="927"/>
            <p14:sldId id="928"/>
            <p14:sldId id="432"/>
            <p14:sldId id="929"/>
            <p14:sldId id="433"/>
            <p14:sldId id="923"/>
            <p14:sldId id="9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C99"/>
    <a:srgbClr val="0E8088"/>
    <a:srgbClr val="94D1FF"/>
    <a:srgbClr val="EBEBEB"/>
    <a:srgbClr val="017E97"/>
    <a:srgbClr val="FFFFFF"/>
    <a:srgbClr val="FFA28E"/>
    <a:srgbClr val="DB4344"/>
    <a:srgbClr val="FF0000"/>
    <a:srgbClr val="D6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9B5162-31D5-D27B-CB8B-8469F66660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B8204-F427-3587-2023-45F3DF3CA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0B005-AE3F-4DA2-9559-980D1360C114}" type="datetimeFigureOut">
              <a:rPr lang="en-SG" smtClean="0"/>
              <a:t>4/5/2025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F136A-E7CF-98B4-480E-A32119CB16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67F81-B274-2766-0143-5AF2148974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42E51-4BA4-41E8-8E38-E80BA45B03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5891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0547B-158A-49BE-8714-80B0BEEFC392}" type="datetimeFigureOut">
              <a:rPr lang="en-SG" smtClean="0"/>
              <a:t>4/5/2025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1C9C6-E11A-4277-9787-7297B88DF7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560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Source: https://leverx.com/</a:t>
            </a:r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D1C9C6-E11A-4277-9787-7297B88DF7E0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5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125C99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125C99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125C99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125C99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125C99"/>
              </a:buCl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125C99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F96ED0-2D4F-BDB9-F750-52D44DA8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b="1">
                <a:solidFill>
                  <a:srgbClr val="125C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CP 330: Edge AI</a:t>
            </a:r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483A77-9139-666A-419A-D5D0E83B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37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400" cap="none" spc="200" baseline="0">
                <a:solidFill>
                  <a:schemeClr val="tx2"/>
                </a:solidFill>
                <a:latin typeface="Graphik Regular" panose="020B0503030202060203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5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14349" y="286604"/>
            <a:ext cx="11134725" cy="9684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531407"/>
            <a:ext cx="5400000" cy="4023360"/>
          </a:xfrm>
        </p:spPr>
        <p:txBody>
          <a:bodyPr lIns="90000"/>
          <a:lstStyle>
            <a:lvl1pPr>
              <a:buClr>
                <a:srgbClr val="009DD9"/>
              </a:buClr>
              <a:defRPr/>
            </a:lvl1pPr>
            <a:lvl2pPr>
              <a:buClr>
                <a:srgbClr val="009DD9"/>
              </a:buClr>
              <a:defRPr/>
            </a:lvl2pPr>
            <a:lvl3pPr>
              <a:buClr>
                <a:srgbClr val="009DD9"/>
              </a:buClr>
              <a:defRPr/>
            </a:lvl3pPr>
            <a:lvl4pPr>
              <a:buClr>
                <a:srgbClr val="009DD9"/>
              </a:buClr>
              <a:defRPr/>
            </a:lvl4pPr>
            <a:lvl5pPr>
              <a:buClr>
                <a:srgbClr val="009DD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591" y="1531408"/>
            <a:ext cx="5400000" cy="4023360"/>
          </a:xfrm>
        </p:spPr>
        <p:txBody>
          <a:bodyPr lIns="90000"/>
          <a:lstStyle>
            <a:lvl1pPr>
              <a:buClr>
                <a:srgbClr val="009DD9"/>
              </a:buClr>
              <a:defRPr/>
            </a:lvl1pPr>
            <a:lvl2pPr>
              <a:buClr>
                <a:srgbClr val="009DD9"/>
              </a:buClr>
              <a:defRPr/>
            </a:lvl2pPr>
            <a:lvl3pPr>
              <a:buClr>
                <a:srgbClr val="009DD9"/>
              </a:buClr>
              <a:defRPr/>
            </a:lvl3pPr>
            <a:lvl4pPr>
              <a:buClr>
                <a:srgbClr val="009DD9"/>
              </a:buClr>
              <a:defRPr/>
            </a:lvl4pPr>
            <a:lvl5pPr>
              <a:buClr>
                <a:srgbClr val="009DD9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345C89-BDD6-546C-7CF0-5F1FCDB18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7400F7FC-06C0-C1BB-24E2-B1BE5D05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7B41AD43-24CC-A47A-CF9A-24A07EB7E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093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FAC730B-CE3E-E4F5-C81D-DDA621022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F21ED48C-A9CB-EE32-0753-8F89B75B0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4C7A796D-2630-1A83-3722-1C21739FF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3620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12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991" y="594359"/>
            <a:ext cx="7226809" cy="5634991"/>
          </a:xfrm>
        </p:spPr>
        <p:txBody>
          <a:bodyPr l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360EF32-8511-DAE8-972A-0FF85B6E6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199D0ACC-4CF1-7295-ECBC-2EE05FF3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chemeClr val="bg1"/>
                </a:solidFill>
                <a:latin typeface="Graphik Bold" panose="020B08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0CD98E2F-7BD0-04C7-FCE0-DA0D18613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8344E7E-86F1-7489-59F5-255B40EDC4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70" y="2183"/>
            <a:ext cx="7576930" cy="67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92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D6E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071674"/>
            <a:ext cx="3200400" cy="323353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E5003B-8ED3-23A5-A88D-D43DEBD6F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991" y="594359"/>
            <a:ext cx="7226809" cy="5634991"/>
          </a:xfrm>
        </p:spPr>
        <p:txBody>
          <a:bodyPr l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22ECF77-5E7B-B7AB-096C-924DC4120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393DF354-8DCD-7789-ECF1-DD986B7D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8AF391F4-A020-065C-A77D-CE7576D42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5455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071674"/>
            <a:ext cx="3200400" cy="323353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D18C-9E16-6307-0C5E-49D11C64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991" y="594359"/>
            <a:ext cx="7226809" cy="5634991"/>
          </a:xfrm>
        </p:spPr>
        <p:txBody>
          <a:bodyPr lIns="9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2EC8A8F-9FB3-B6AD-C1B1-36498BC11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3" name="Date Placeholder 9">
            <a:extLst>
              <a:ext uri="{FF2B5EF4-FFF2-40B4-BE49-F238E27FC236}">
                <a16:creationId xmlns:a16="http://schemas.microsoft.com/office/drawing/2014/main" id="{5AD05C7D-E3B9-DB69-9474-42545EB4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chemeClr val="tx1"/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1103836C-9E24-507D-2830-E919EE8D3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670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2892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867" y="498443"/>
            <a:ext cx="11084560" cy="656590"/>
          </a:xfrm>
        </p:spPr>
        <p:txBody>
          <a:bodyPr/>
          <a:lstStyle>
            <a:lvl1pPr algn="l">
              <a:defRPr sz="320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51" y="2124531"/>
            <a:ext cx="11054080" cy="4132139"/>
          </a:xfrm>
        </p:spPr>
        <p:txBody>
          <a:bodyPr/>
          <a:lstStyle>
            <a:lvl1pPr marL="0" indent="0">
              <a:spcBef>
                <a:spcPts val="333"/>
              </a:spcBef>
              <a:spcAft>
                <a:spcPts val="333"/>
              </a:spcAft>
              <a:buClr>
                <a:schemeClr val="bg2"/>
              </a:buClr>
              <a:buSzPct val="100000"/>
              <a:buFontTx/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44" indent="0">
              <a:spcBef>
                <a:spcPts val="333"/>
              </a:spcBef>
              <a:spcAft>
                <a:spcPts val="3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0113" indent="0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accent4"/>
                </a:solidFill>
              </a:defRPr>
            </a:lvl3pPr>
            <a:lvl4pPr marL="1972166" indent="-254018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192" indent="-25401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0221" y="1160993"/>
            <a:ext cx="11084560" cy="583848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504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11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14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175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71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286604"/>
            <a:ext cx="10612755" cy="1000608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549399"/>
            <a:ext cx="10612755" cy="4648199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98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14349" y="286604"/>
            <a:ext cx="11134725" cy="9684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531407"/>
            <a:ext cx="54000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591" y="1531408"/>
            <a:ext cx="54000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CP 330: Edge AI</a:t>
            </a: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6315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125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139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287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F96ED0-2D4F-BDB9-F750-52D44DA8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CP 330: Edge AI</a:t>
            </a:r>
            <a:endParaRPr lang="en-SG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14EF858-2983-E647-2178-E92591E7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483A77-9139-666A-419A-D5D0E83B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57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496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267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200" baseline="0">
                <a:solidFill>
                  <a:schemeClr val="tx2"/>
                </a:solidFill>
                <a:latin typeface="Graphik Thin" panose="020B0203030202060203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9975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BF1758FF-0BF1-4103-A89A-38EC40E85429}" type="slidenum">
              <a:rPr lang="en-SG" smtClean="0"/>
              <a:t>‹#›</a:t>
            </a:fld>
            <a:endParaRPr lang="en-SG"/>
          </a:p>
        </p:txBody>
      </p:sp>
      <p:cxnSp>
        <p:nvCxnSpPr>
          <p:cNvPr id="9" name="Straight Connector 8"/>
          <p:cNvCxnSpPr>
            <a:cxnSpLocks/>
          </p:cNvCxnSpPr>
          <p:nvPr userDrawn="1"/>
        </p:nvCxnSpPr>
        <p:spPr>
          <a:xfrm flipV="1">
            <a:off x="612850" y="4325112"/>
            <a:ext cx="5235087" cy="18288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70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>
            <a:lvl1pPr marL="216000" indent="-21600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1pPr>
            <a:lvl2pPr marL="48691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2pPr>
            <a:lvl3pPr marL="66979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3pPr>
            <a:lvl4pPr marL="85267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4pPr>
            <a:lvl5pPr marL="103555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>
                <a:solidFill>
                  <a:srgbClr val="125C99"/>
                </a:solidFill>
                <a:latin typeface="Graphik Bold" panose="020B08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399102-FD0C-421A-CD83-38B86DB79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8730CA48-2E80-D987-4DE4-06E4D1D7D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92176" y="6484476"/>
            <a:ext cx="2128357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 spc="100" baseline="0">
                <a:solidFill>
                  <a:schemeClr val="bg1">
                    <a:lumMod val="50000"/>
                  </a:schemeClr>
                </a:solidFill>
                <a:latin typeface="Graphik Semibold" panose="020B07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855B1A55-2EED-5AB0-1449-58F8E99AD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0BC0A310-B53A-199C-437C-FFEED60AA0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70" y="2183"/>
            <a:ext cx="7576930" cy="67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C750BB-32C9-8AB3-73BB-EB9323118D99}"/>
              </a:ext>
            </a:extLst>
          </p:cNvPr>
          <p:cNvSpPr txBox="1"/>
          <p:nvPr userDrawn="1"/>
        </p:nvSpPr>
        <p:spPr>
          <a:xfrm>
            <a:off x="0" y="6488668"/>
            <a:ext cx="123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IoTLab</a:t>
            </a:r>
            <a:r>
              <a:rPr lang="en-US" sz="1800">
                <a:solidFill>
                  <a:srgbClr val="00A4A6"/>
                </a:solidFill>
                <a:latin typeface="Graphik Bold" panose="020B0803030202060203" pitchFamily="34" charset="0"/>
              </a:rPr>
              <a:t>.ai</a:t>
            </a:r>
            <a:endParaRPr lang="en-SG" sz="1800">
              <a:solidFill>
                <a:srgbClr val="00A4A6"/>
              </a:solidFill>
              <a:latin typeface="Graphik Bold" panose="020B08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39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>
            <a:lvl1pPr marL="216000" indent="-216000">
              <a:buClr>
                <a:srgbClr val="125C99"/>
              </a:buClr>
              <a:buFont typeface="Symbol" panose="05050102010706020507" pitchFamily="18" charset="2"/>
              <a:buChar char="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1pPr>
            <a:lvl2pPr marL="486918" indent="-285750">
              <a:buClr>
                <a:srgbClr val="125C99"/>
              </a:buClr>
              <a:buFont typeface="Symbol" panose="05050102010706020507" pitchFamily="18" charset="2"/>
              <a:buChar char="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2pPr>
            <a:lvl3pPr marL="669798" indent="-285750">
              <a:buClr>
                <a:srgbClr val="125C99"/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3pPr>
            <a:lvl4pPr marL="852678" indent="-285750">
              <a:buClr>
                <a:srgbClr val="125C99"/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4pPr>
            <a:lvl5pPr marL="1035558" indent="-285750">
              <a:buClr>
                <a:srgbClr val="125C99"/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>
                <a:solidFill>
                  <a:srgbClr val="125C99"/>
                </a:solidFill>
                <a:latin typeface="Graphik Bold" panose="020B08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A1FBC-CED1-D7A4-4041-88EC037F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A30494C3-E4FF-E4EF-69ED-6BE9FF9A6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rgbClr val="125C99"/>
                </a:solidFill>
                <a:latin typeface="Graphik Bold" panose="020B08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4F802DF-1BDC-36E3-DCDD-AF580831D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63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90000">
            <a:normAutofit/>
          </a:bodyPr>
          <a:lstStyle>
            <a:lvl1pPr marL="216000" indent="-21600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1pPr>
            <a:lvl2pPr marL="48691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2pPr>
            <a:lvl3pPr marL="66979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3pPr>
            <a:lvl4pPr marL="85267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4pPr>
            <a:lvl5pPr marL="1035558" indent="-285750">
              <a:buClr>
                <a:schemeClr val="tx1">
                  <a:lumMod val="50000"/>
                  <a:lumOff val="50000"/>
                </a:schemeClr>
              </a:buClr>
              <a:buFont typeface="Symbol" panose="05050102010706020507" pitchFamily="18" charset="2"/>
              <a:buChar char="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1C70ED-94CA-A642-FD1E-522A699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>
                <a:solidFill>
                  <a:srgbClr val="125C99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DC02DFA-6C6D-0D72-CE04-FA31F1823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4" name="Date Placeholder 9">
            <a:extLst>
              <a:ext uri="{FF2B5EF4-FFF2-40B4-BE49-F238E27FC236}">
                <a16:creationId xmlns:a16="http://schemas.microsoft.com/office/drawing/2014/main" id="{EC7A9F93-ABA0-EDE1-E334-0012673C15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rgbClr val="125C99"/>
                </a:solidFill>
                <a:latin typeface="Graphik Bold" panose="020B08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F2431402-4E34-DD64-2C97-4A42245A7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887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18156"/>
            <a:ext cx="11229975" cy="9940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217451"/>
            <a:ext cx="11229975" cy="50742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59783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baseline="0">
                <a:solidFill>
                  <a:srgbClr val="125C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5" y="64597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Graphik Thin" panose="020B02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032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5" r:id="rId2"/>
    <p:sldLayoutId id="2147483829" r:id="rId3"/>
    <p:sldLayoutId id="2147483836" r:id="rId4"/>
    <p:sldLayoutId id="2147483819" r:id="rId5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 spc="-50" baseline="0">
          <a:solidFill>
            <a:srgbClr val="125C99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125C99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8691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125C99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125C99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125C99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125C99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18156"/>
            <a:ext cx="11229975" cy="9940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217451"/>
            <a:ext cx="11229975" cy="5074292"/>
          </a:xfrm>
          <a:prstGeom prst="rect">
            <a:avLst/>
          </a:prstGeom>
        </p:spPr>
        <p:txBody>
          <a:bodyPr vert="horz" lIns="9000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FA94D-BDA6-2284-B635-BA90F7052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9975" y="6487284"/>
            <a:ext cx="13120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fld id="{BF1758FF-0BF1-4103-A89A-38EC40E85429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2" name="Date Placeholder 9">
            <a:extLst>
              <a:ext uri="{FF2B5EF4-FFF2-40B4-BE49-F238E27FC236}">
                <a16:creationId xmlns:a16="http://schemas.microsoft.com/office/drawing/2014/main" id="{19640459-FBF9-9850-B787-6E9680206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1289"/>
            <a:ext cx="3009530" cy="365125"/>
          </a:xfrm>
          <a:prstGeom prst="rect">
            <a:avLst/>
          </a:prstGeom>
        </p:spPr>
        <p:txBody>
          <a:bodyPr anchor="ctr"/>
          <a:lstStyle>
            <a:lvl1pPr algn="l">
              <a:defRPr sz="1100" b="0">
                <a:solidFill>
                  <a:srgbClr val="009DD9"/>
                </a:solidFill>
                <a:latin typeface="Graphik Bold" panose="020B0803030202060203" pitchFamily="34" charset="0"/>
              </a:defRPr>
            </a:lvl1pPr>
          </a:lstStyle>
          <a:p>
            <a:endParaRPr lang="en-SG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8E06E20A-F0E0-1122-F7B9-042971035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1706" y="6484477"/>
            <a:ext cx="3674311" cy="365125"/>
          </a:xfrm>
          <a:prstGeom prst="rect">
            <a:avLst/>
          </a:prstGeom>
        </p:spPr>
        <p:txBody>
          <a:bodyPr anchor="ctr"/>
          <a:lstStyle>
            <a:lvl1pPr algn="ctr"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defRPr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636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kern="1200" spc="-50" baseline="0">
          <a:solidFill>
            <a:srgbClr val="009DD9"/>
          </a:solidFill>
          <a:latin typeface="Graphik Semibold" panose="020B0703030202060203" pitchFamily="34" charset="0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9DD9"/>
        </a:buClr>
        <a:buSzPct val="100000"/>
        <a:buFont typeface="Symbol" panose="05050102010706020507" pitchFamily="18" charset="2"/>
        <a:buChar char=""/>
        <a:defRPr sz="2400" kern="1200">
          <a:solidFill>
            <a:schemeClr val="tx1">
              <a:lumMod val="75000"/>
              <a:lumOff val="25000"/>
            </a:schemeClr>
          </a:solidFill>
          <a:latin typeface="Graphik Regular" panose="020B0503030202060203" pitchFamily="34" charset="0"/>
          <a:ea typeface="+mn-ea"/>
          <a:cs typeface="+mn-cs"/>
        </a:defRPr>
      </a:lvl1pPr>
      <a:lvl2pPr marL="48691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9DD9"/>
        </a:buClr>
        <a:buFont typeface="Symbol" panose="05050102010706020507" pitchFamily="18" charset="2"/>
        <a:buChar char=""/>
        <a:defRPr sz="2000" kern="1200">
          <a:solidFill>
            <a:schemeClr val="tx1">
              <a:lumMod val="75000"/>
              <a:lumOff val="25000"/>
            </a:schemeClr>
          </a:solidFill>
          <a:latin typeface="Graphik Regular" panose="020B0503030202060203" pitchFamily="34" charset="0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9DD9"/>
        </a:buClr>
        <a:buFont typeface="Symbol" panose="05050102010706020507" pitchFamily="18" charset="2"/>
        <a:buChar char=""/>
        <a:defRPr sz="1600" kern="1200">
          <a:solidFill>
            <a:schemeClr val="tx1">
              <a:lumMod val="75000"/>
              <a:lumOff val="25000"/>
            </a:schemeClr>
          </a:solidFill>
          <a:latin typeface="Graphik Regular" panose="020B0503030202060203" pitchFamily="34" charset="0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9DD9"/>
        </a:buClr>
        <a:buFont typeface="Symbol" panose="05050102010706020507" pitchFamily="18" charset="2"/>
        <a:buChar char=""/>
        <a:defRPr sz="1600" kern="1200">
          <a:solidFill>
            <a:schemeClr val="tx1">
              <a:lumMod val="75000"/>
              <a:lumOff val="25000"/>
            </a:schemeClr>
          </a:solidFill>
          <a:latin typeface="Graphik Regular" panose="020B0503030202060203" pitchFamily="34" charset="0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9DD9"/>
        </a:buClr>
        <a:buFont typeface="Symbol" panose="05050102010706020507" pitchFamily="18" charset="2"/>
        <a:buChar char=""/>
        <a:defRPr sz="1600" kern="1200">
          <a:solidFill>
            <a:schemeClr val="tx1">
              <a:lumMod val="75000"/>
              <a:lumOff val="25000"/>
            </a:schemeClr>
          </a:solidFill>
          <a:latin typeface="Graphik Regular" panose="020B0503030202060203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7" Type="http://schemas.openxmlformats.org/officeDocument/2006/relationships/hyperlink" Target="mailto:samy@iisc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siddharthsa1@iisc.ac.in" TargetMode="External"/><Relationship Id="rId5" Type="http://schemas.openxmlformats.org/officeDocument/2006/relationships/hyperlink" Target="mailto:gvaibha@iisc.ac.in" TargetMode="External"/><Relationship Id="rId4" Type="http://schemas.openxmlformats.org/officeDocument/2006/relationships/hyperlink" Target="mailto:sudhansu2024@iisc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FA42D1BB-CC71-06FD-9112-79CD6FF28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964" y="2321534"/>
            <a:ext cx="7071539" cy="2220199"/>
          </a:xfrm>
        </p:spPr>
        <p:txBody>
          <a:bodyPr>
            <a:normAutofit fontScale="90000"/>
          </a:bodyPr>
          <a:lstStyle/>
          <a:p>
            <a:r>
              <a:rPr lang="en-SG" sz="2800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CP 330: Edge AI</a:t>
            </a:r>
            <a:br>
              <a:rPr lang="en-SG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SG" sz="4000" dirty="0">
                <a:latin typeface="Arial"/>
                <a:cs typeface="Arial"/>
              </a:rPr>
            </a:br>
            <a:r>
              <a:rPr lang="en-SG" sz="4000" dirty="0">
                <a:solidFill>
                  <a:schemeClr val="bg1">
                    <a:lumMod val="95000"/>
                  </a:schemeClr>
                </a:solidFill>
                <a:latin typeface="Graphik Semibold"/>
              </a:rPr>
              <a:t>Air Piano: Real-Time Finger Detection for Virtual Piano Playing </a:t>
            </a:r>
            <a:endParaRPr lang="en-SG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13999"/>
              </a:lnSpc>
            </a:pPr>
            <a:br>
              <a:rPr lang="en-SG" sz="2800" dirty="0">
                <a:latin typeface="Arial Black" panose="020B0A04020102020204" pitchFamily="34" charset="0"/>
              </a:rPr>
            </a:br>
            <a:endParaRPr lang="en-SG" sz="2000" b="1" dirty="0">
              <a:solidFill>
                <a:schemeClr val="bg1">
                  <a:lumMod val="95000"/>
                </a:schemeClr>
              </a:solidFill>
              <a:latin typeface="Graphik Semibold" panose="020B0703030202060203" pitchFamily="34" charset="0"/>
            </a:endParaRP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82050F2B-A730-8F32-BB41-FB29F601E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7" y="4455619"/>
            <a:ext cx="6954086" cy="22184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Sudhansu_24177, DM, </a:t>
            </a:r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sudhansu2024@iisc.ac.in</a:t>
            </a:r>
            <a:endParaRPr lang="en-US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Vaibhav_24112, DM, </a:t>
            </a:r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gvaibha@iisc.ac.in</a:t>
            </a:r>
            <a:endParaRPr lang="en-US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Siddharth_24857, DM, </a:t>
            </a:r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siddharthsa1@iisc.ac.in</a:t>
            </a:r>
            <a:endParaRPr lang="en-US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r>
              <a:rPr lang="en-US" sz="1800" b="1" i="1" spc="10" err="1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Proff</a:t>
            </a:r>
            <a:r>
              <a:rPr lang="en-US" sz="1800" b="1" i="1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. Pandarasamy Arjunan</a:t>
            </a:r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, RBCCPS, </a:t>
            </a:r>
            <a:r>
              <a:rPr lang="en-US" sz="1800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samy@iisc.ac.in</a:t>
            </a:r>
            <a:endParaRPr lang="en-SG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r>
              <a:rPr lang="en-US" sz="1800" b="1" i="1" spc="10">
                <a:solidFill>
                  <a:schemeClr val="bg1">
                    <a:lumMod val="95000"/>
                  </a:schemeClr>
                </a:solidFill>
                <a:latin typeface="Graphik Thin"/>
                <a:cs typeface="Arial"/>
              </a:rPr>
              <a:t>Indian Institute of Science, Bangalore</a:t>
            </a:r>
            <a:endParaRPr lang="en-US">
              <a:solidFill>
                <a:schemeClr val="bg1">
                  <a:lumMod val="95000"/>
                </a:schemeClr>
              </a:solidFill>
              <a:latin typeface="Graphik Thin"/>
              <a:cs typeface="Arial"/>
            </a:endParaRPr>
          </a:p>
          <a:p>
            <a:pPr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800" spc="1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0252A5CA-EAC5-4967-EC6D-5F5AB1B90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9724" r="19603" b="12061"/>
          <a:stretch/>
        </p:blipFill>
        <p:spPr bwMode="auto">
          <a:xfrm>
            <a:off x="573496" y="282373"/>
            <a:ext cx="1626846" cy="154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D9EFFD-71C0-6D6B-E6F8-C1E8B9599BAE}"/>
              </a:ext>
            </a:extLst>
          </p:cNvPr>
          <p:cNvSpPr txBox="1"/>
          <p:nvPr/>
        </p:nvSpPr>
        <p:spPr>
          <a:xfrm>
            <a:off x="9512300" y="6588119"/>
            <a:ext cx="26797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Graphik Light" panose="020B0403030202060203" pitchFamily="34" charset="0"/>
                <a:ea typeface="+mn-ea"/>
                <a:cs typeface="+mn-cs"/>
              </a:rPr>
              <a:t>Image source: https://leverx.com</a:t>
            </a:r>
            <a:endParaRPr kumimoji="0" lang="en-SG" sz="800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Graphik Light" panose="020B04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59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A177-8234-CB6F-0236-45AC032B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F14D-6AC5-CA95-3DE0-6ECF7B41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  <a:br>
              <a:rPr lang="en-US" dirty="0"/>
            </a:br>
            <a:r>
              <a:rPr lang="en-US" dirty="0"/>
              <a:t>(edge impulse) </a:t>
            </a:r>
            <a:endParaRPr lang="en-S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EC503-D61B-7AFC-DEA7-EEF7D24F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AD876-50A6-1CBD-2B61-3B8588485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10</a:t>
            </a:fld>
            <a:endParaRPr lang="en-SG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31A83C-FBCE-E6DB-296A-D03A8B4E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02" y="20877"/>
            <a:ext cx="4939247" cy="6651172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BDD187-44CF-642D-59FA-DD26A4A40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2" y="1315810"/>
            <a:ext cx="6369504" cy="42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0DE2E-F98D-0F31-71DB-D535D3EC7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7DAF-0BE0-EB72-3E8B-D8944939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  <a:endParaRPr lang="en-SG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6766F-CC58-8083-384F-8DAE982F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E75E7-AC13-6A92-A2ED-7322E4F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11</a:t>
            </a:fld>
            <a:endParaRPr lang="en-SG"/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0CCD802-F076-B2BE-EEFC-218F221C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0" y="1809207"/>
            <a:ext cx="5354014" cy="2834471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A3FAC0-A462-445D-B4C0-3E90F15A7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78" y="684836"/>
            <a:ext cx="6173480" cy="6144228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5C826E65-67B2-38B4-4644-251C7AEFF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580" y="76200"/>
            <a:ext cx="2533650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BC609E-B6E8-59AF-AE37-22DF3DA9EF68}"/>
              </a:ext>
            </a:extLst>
          </p:cNvPr>
          <p:cNvSpPr txBox="1"/>
          <p:nvPr/>
        </p:nvSpPr>
        <p:spPr>
          <a:xfrm>
            <a:off x="367741" y="4813066"/>
            <a:ext cx="51772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Finally deployed model on Nicla vision for inference</a:t>
            </a:r>
            <a:br>
              <a:rPr lang="en-IN" dirty="0"/>
            </a:br>
            <a:r>
              <a:rPr lang="en-IN" dirty="0"/>
              <a:t>- Size = 56kb</a:t>
            </a:r>
          </a:p>
          <a:p>
            <a:r>
              <a:rPr lang="en-IN" dirty="0"/>
              <a:t>- Accuracy = 70.73%</a:t>
            </a:r>
          </a:p>
          <a:p>
            <a:r>
              <a:rPr lang="en-IN" dirty="0"/>
              <a:t>- Inference time = 65ms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266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drawing of a person playing a piano&#10;&#10;AI-generated content may be incorrect.">
            <a:extLst>
              <a:ext uri="{FF2B5EF4-FFF2-40B4-BE49-F238E27FC236}">
                <a16:creationId xmlns:a16="http://schemas.microsoft.com/office/drawing/2014/main" id="{763E6311-434D-0E66-9255-820F5FF2C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825" y="1123842"/>
            <a:ext cx="4604657" cy="460465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0E7FB1D-0E14-A80C-3B39-1635886A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514A7-28D7-1F7B-3E40-BCE9C38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3EA4-D9F9-D07B-CBEB-36E3A75E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2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0481F-2BE9-4BBB-B307-2904C9139D47}"/>
              </a:ext>
            </a:extLst>
          </p:cNvPr>
          <p:cNvSpPr txBox="1"/>
          <p:nvPr/>
        </p:nvSpPr>
        <p:spPr>
          <a:xfrm>
            <a:off x="528577" y="1395163"/>
            <a:ext cx="621712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Picture this: </a:t>
            </a:r>
            <a:r>
              <a:rPr lang="en-US" sz="2400" b="1">
                <a:ea typeface="+mn-lt"/>
                <a:cs typeface="+mn-lt"/>
              </a:rPr>
              <a:t>no piano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b="1">
                <a:ea typeface="+mn-lt"/>
                <a:cs typeface="+mn-lt"/>
              </a:rPr>
              <a:t>no keys</a:t>
            </a:r>
            <a:r>
              <a:rPr lang="en-US" sz="2400">
                <a:ea typeface="+mn-lt"/>
                <a:cs typeface="+mn-lt"/>
              </a:rPr>
              <a:t>, just you waving your hand in the air to create beautiful music!</a:t>
            </a:r>
            <a:endParaRPr lang="en-US" sz="2400"/>
          </a:p>
          <a:p>
            <a:pPr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With Edge AI on the </a:t>
            </a:r>
            <a:r>
              <a:rPr lang="en-US" sz="2400" b="1">
                <a:ea typeface="+mn-lt"/>
                <a:cs typeface="+mn-lt"/>
              </a:rPr>
              <a:t>tiny Nicla Vision</a:t>
            </a:r>
            <a:r>
              <a:rPr lang="en-US" sz="2400">
                <a:ea typeface="+mn-lt"/>
                <a:cs typeface="+mn-lt"/>
              </a:rPr>
              <a:t>, we bring an air piano to you.</a:t>
            </a:r>
          </a:p>
          <a:p>
            <a:pPr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You have to </a:t>
            </a:r>
            <a:r>
              <a:rPr lang="en-US" sz="2400" b="1">
                <a:ea typeface="+mn-lt"/>
                <a:cs typeface="+mn-lt"/>
              </a:rPr>
              <a:t>wave your fist to start</a:t>
            </a:r>
            <a:r>
              <a:rPr lang="en-US" sz="2400">
                <a:ea typeface="+mn-lt"/>
                <a:cs typeface="+mn-lt"/>
              </a:rPr>
              <a:t>, flick your finger in air to play—we are making music fun and futuristic!</a:t>
            </a:r>
            <a:endParaRPr lang="en-US"/>
          </a:p>
          <a:p>
            <a:pPr marL="228600" lvl="1" indent="-228600">
              <a:buFont typeface=""/>
              <a:buChar char="•"/>
            </a:pP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12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D0324-735D-B318-662A-D4D7CE590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396BBE-2BA6-EDD9-F95E-F33C1BE1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43" y="1830083"/>
            <a:ext cx="6606579" cy="3901941"/>
          </a:xfrm>
        </p:spPr>
        <p:txBody>
          <a:bodyPr vert="horz" lIns="0" tIns="45720" rIns="0" bIns="45720" rtlCol="0" anchor="t">
            <a:normAutofit fontScale="92500"/>
          </a:bodyPr>
          <a:lstStyle/>
          <a:p>
            <a:pPr marL="215900" indent="-215900"/>
            <a:r>
              <a:rPr lang="en-SG" sz="2400" b="1">
                <a:latin typeface="Calibri"/>
                <a:ea typeface="Calibri"/>
                <a:cs typeface="Arial"/>
              </a:rPr>
              <a:t>Why This Project?</a:t>
            </a:r>
            <a:br>
              <a:rPr lang="en-SG" b="1">
                <a:latin typeface="Calibri"/>
                <a:cs typeface="Arial"/>
              </a:rPr>
            </a:br>
            <a:endParaRPr lang="en-SG">
              <a:latin typeface="Calibri"/>
              <a:ea typeface="Calibri"/>
              <a:cs typeface="Arial"/>
            </a:endParaRPr>
          </a:p>
          <a:p>
            <a:pPr marL="486410" indent="-215900"/>
            <a:r>
              <a:rPr lang="en-SG" sz="2400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No heavy stuff to carry!</a:t>
            </a:r>
            <a:r>
              <a:rPr lang="en-SG" sz="240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Big instruments like pianos are hard to move around. We wanted to make music easy by letting you play with just your hands in the air.</a:t>
            </a:r>
          </a:p>
          <a:p>
            <a:pPr marL="486410" lvl="1">
              <a:buSzPct val="100000"/>
            </a:pPr>
            <a:r>
              <a:rPr lang="en-SG" sz="2400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Won’t cost a lot!</a:t>
            </a:r>
            <a:r>
              <a:rPr lang="en-SG" sz="240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Some instruments are super expensive. Our idea makes music fun and affordable for everyone.</a:t>
            </a:r>
            <a:endParaRPr lang="en-SG">
              <a:solidFill>
                <a:schemeClr val="tx1"/>
              </a:solidFill>
              <a:latin typeface="Calibri"/>
              <a:ea typeface="Calibri"/>
            </a:endParaRPr>
          </a:p>
          <a:p>
            <a:pPr marL="486410" lvl="1">
              <a:buSzPct val="100000"/>
            </a:pPr>
            <a:r>
              <a:rPr lang="en-SG" sz="2400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Super fun and friendly! </a:t>
            </a:r>
            <a:r>
              <a:rPr lang="en-SG" sz="2400">
                <a:solidFill>
                  <a:schemeClr val="tx1"/>
                </a:solidFill>
                <a:latin typeface="Calibri"/>
                <a:ea typeface="Calibri"/>
                <a:cs typeface="Arial"/>
              </a:rPr>
              <a:t>Playing a piano just with our fingers dancing in the air! That’s the magic we wanted to bring to life. </a:t>
            </a:r>
            <a:endParaRPr lang="en-SG">
              <a:solidFill>
                <a:schemeClr val="tx1"/>
              </a:solidFill>
              <a:latin typeface="Calibri"/>
              <a:ea typeface="Calibri"/>
            </a:endParaRPr>
          </a:p>
          <a:p>
            <a:pPr marL="486410" lvl="1">
              <a:buSzPct val="100000"/>
            </a:pPr>
            <a:endParaRPr lang="en-SG" sz="2400" b="1">
              <a:solidFill>
                <a:schemeClr val="tx1"/>
              </a:solidFill>
              <a:latin typeface="Calibri"/>
              <a:ea typeface="Calibri"/>
            </a:endParaRPr>
          </a:p>
          <a:p>
            <a:pPr marL="486410" lvl="1"/>
            <a:endParaRPr lang="en-SG" sz="2400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215900" indent="-215900"/>
            <a:endParaRPr lang="en-S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C8C3B3-65FF-1665-8589-6C1E453A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and Objectives 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BF198-58ED-7B4B-CD8D-21C32B614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E6A5D-9032-6A1A-E75B-EAB76422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3</a:t>
            </a:fld>
            <a:endParaRPr lang="en-SG"/>
          </a:p>
        </p:txBody>
      </p:sp>
      <p:pic>
        <p:nvPicPr>
          <p:cNvPr id="2" name="Picture 1" descr="A hand holding a fist next to a sign&#10;&#10;AI-generated content may be incorrect.">
            <a:extLst>
              <a:ext uri="{FF2B5EF4-FFF2-40B4-BE49-F238E27FC236}">
                <a16:creationId xmlns:a16="http://schemas.microsoft.com/office/drawing/2014/main" id="{0770A77C-33D1-09BA-A3FA-4CAF37A0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88" y="1583192"/>
            <a:ext cx="4195082" cy="414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1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63B55-6F85-751B-DBFB-A6E845D80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6904B-2D87-711F-E5B3-435571114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Here’s how it works:</a:t>
            </a:r>
            <a:endParaRPr lang="en-US">
              <a:solidFill>
                <a:schemeClr val="tx1"/>
              </a:solidFill>
            </a:endParaRP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Set Up the Camera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 our script 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configures the Nicla Vision camera to capture images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.</a:t>
            </a: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Preprocess the Image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 The 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image is adjusted (cropped and resized)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to work our model.</a:t>
            </a: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Run the Model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 The script uses our trained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FOMO model to find our index finger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in the image.</a:t>
            </a: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Interpret Results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 It figures out 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where our finger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is and how 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big it looks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.</a:t>
            </a: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Map to Piano Keys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 the 8 piano keys your finger is over.</a:t>
            </a:r>
          </a:p>
          <a:p>
            <a:pPr marL="215900" indent="-215900"/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Detect a Press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: It checks if our finger is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“pressing”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 a key based on </a:t>
            </a: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its size</a:t>
            </a:r>
            <a:r>
              <a:rPr lang="en-SG">
                <a:solidFill>
                  <a:schemeClr val="tx1"/>
                </a:solidFill>
                <a:latin typeface="Calibri"/>
                <a:ea typeface="Calibri"/>
                <a:cs typeface="Arial"/>
              </a:rPr>
              <a:t>.</a:t>
            </a:r>
          </a:p>
          <a:p>
            <a:pPr marL="0" indent="0">
              <a:buNone/>
            </a:pPr>
            <a:r>
              <a:rPr lang="en-SG" b="1">
                <a:solidFill>
                  <a:schemeClr val="tx1"/>
                </a:solidFill>
                <a:latin typeface="Calibri"/>
                <a:ea typeface="Calibri"/>
                <a:cs typeface="Arial"/>
              </a:rPr>
              <a:t>This happens over and over in a loop, so the piano responds as you move your finger!</a:t>
            </a:r>
          </a:p>
          <a:p>
            <a:pPr marL="215900" indent="-215900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A1357-4F76-1A64-3617-4C5DC45C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410FC-FC2C-902C-A27E-0F01E386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5632-CC5C-85DE-6281-64DD3D96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960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A3AE-C06D-B323-4EF6-77669560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E568-5872-929D-EA31-B5E31E3B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SG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215900" indent="-215900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64ABB-0B31-2933-B420-51F80F3E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D6739-4BF8-D8A4-DE7A-340F9E51C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85F58-1255-0179-067A-4F7CD516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5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9E5D3-B429-EEF9-803B-F77321E96D60}"/>
              </a:ext>
            </a:extLst>
          </p:cNvPr>
          <p:cNvSpPr txBox="1"/>
          <p:nvPr/>
        </p:nvSpPr>
        <p:spPr>
          <a:xfrm>
            <a:off x="521177" y="1217641"/>
            <a:ext cx="9591554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The FOMO model running on the Nicla Vision processes each</a:t>
            </a:r>
          </a:p>
          <a:p>
            <a:r>
              <a:rPr lang="en-US" sz="2000"/>
              <a:t> frame and returns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Label</a:t>
            </a:r>
            <a:r>
              <a:rPr lang="en-US" sz="2000">
                <a:ea typeface="+mn-lt"/>
                <a:cs typeface="+mn-lt"/>
              </a:rPr>
              <a:t>: "index"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Confidence Score</a:t>
            </a:r>
            <a:r>
              <a:rPr lang="en-US" sz="2000">
                <a:ea typeface="+mn-lt"/>
                <a:cs typeface="+mn-lt"/>
              </a:rPr>
              <a:t>: A number (e.g., 0 to 1)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/>
              <a:t>Bounding Box</a:t>
            </a:r>
            <a:r>
              <a:rPr lang="en-US" sz="2000"/>
              <a:t>: Coordinates (x, y, width, height)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r>
              <a:rPr lang="en-US" sz="2000" b="1">
                <a:ea typeface="Calibri" panose="020F0502020204030204"/>
                <a:cs typeface="Calibri" panose="020F0502020204030204"/>
              </a:rPr>
              <a:t>Mapping to Piano Keys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28600" indent="-228600">
              <a:buFont typeface="Arial"/>
              <a:buChar char="•"/>
            </a:pPr>
            <a:r>
              <a:rPr lang="en-US" sz="2000" b="1">
                <a:ea typeface="Calibri" panose="020F0502020204030204"/>
                <a:cs typeface="Calibri" panose="020F0502020204030204"/>
              </a:rPr>
              <a:t>Key Zones</a:t>
            </a:r>
            <a:r>
              <a:rPr lang="en-US" sz="2000">
                <a:ea typeface="Calibri" panose="020F0502020204030204"/>
                <a:cs typeface="Calibri" panose="020F0502020204030204"/>
              </a:rPr>
              <a:t>: splits the image’s width (e.g.240 pixels) into </a:t>
            </a:r>
            <a:r>
              <a:rPr lang="en-US" sz="2000" b="1">
                <a:ea typeface="Calibri" panose="020F0502020204030204"/>
                <a:cs typeface="Calibri" panose="020F0502020204030204"/>
              </a:rPr>
              <a:t>8 equal zones</a:t>
            </a:r>
            <a:r>
              <a:rPr lang="en-US" sz="2000">
                <a:ea typeface="Calibri" panose="020F0502020204030204"/>
                <a:cs typeface="Calibri" panose="020F0502020204030204"/>
              </a:rPr>
              <a:t>, each representing one of 8 piano keys. Since 240 ÷ 8 = 30, each key </a:t>
            </a:r>
            <a:r>
              <a:rPr lang="en-US" sz="2000" b="1">
                <a:ea typeface="Calibri" panose="020F0502020204030204"/>
                <a:cs typeface="Calibri" panose="020F0502020204030204"/>
              </a:rPr>
              <a:t>zone is 30 pixels wide</a:t>
            </a:r>
            <a:r>
              <a:rPr lang="en-US" sz="2000">
                <a:ea typeface="Calibri" panose="020F0502020204030204"/>
                <a:cs typeface="Calibri" panose="020F0502020204030204"/>
              </a:rPr>
              <a:t>. </a:t>
            </a:r>
          </a:p>
          <a:p>
            <a:pPr marL="228600" lvl="1" indent="-228600">
              <a:buFont typeface="Arial"/>
              <a:buChar char="•"/>
            </a:pPr>
            <a:r>
              <a:rPr lang="en-US" sz="2000" b="1">
                <a:ea typeface="Calibri" panose="020F0502020204030204"/>
                <a:cs typeface="Calibri" panose="020F0502020204030204"/>
              </a:rPr>
              <a:t>Key 0: 0–29 pixels</a:t>
            </a:r>
          </a:p>
          <a:p>
            <a:pPr marL="228600" lvl="1" indent="-228600">
              <a:buFont typeface="Arial"/>
              <a:buChar char="•"/>
            </a:pPr>
            <a:r>
              <a:rPr lang="en-US" sz="2000" b="1">
                <a:ea typeface="Calibri" panose="020F0502020204030204"/>
                <a:cs typeface="Calibri" panose="020F0502020204030204"/>
              </a:rPr>
              <a:t>Key 1: 30–59 pixels</a:t>
            </a:r>
          </a:p>
          <a:p>
            <a:pPr marL="228600" lvl="1" indent="-228600">
              <a:buFont typeface="Arial"/>
              <a:buChar char="•"/>
            </a:pPr>
            <a:r>
              <a:rPr lang="en-US" sz="2000">
                <a:ea typeface="Calibri" panose="020F0502020204030204"/>
                <a:cs typeface="Calibri" panose="020F0502020204030204"/>
              </a:rPr>
              <a:t>...and so on, up to Key 7: 210–239 pixels.</a:t>
            </a: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Calibri" panose="020F0502020204030204"/>
                <a:cs typeface="Calibri" panose="020F0502020204030204"/>
              </a:rPr>
              <a:t>Finger Position</a:t>
            </a:r>
            <a:r>
              <a:rPr lang="en-US" sz="2000">
                <a:ea typeface="Calibri" panose="020F0502020204030204"/>
                <a:cs typeface="Calibri" panose="020F0502020204030204"/>
              </a:rPr>
              <a:t>: calculating the finger’s horizontal center (</a:t>
            </a:r>
            <a:r>
              <a:rPr lang="en-US" sz="2000" err="1">
                <a:ea typeface="Calibri" panose="020F0502020204030204"/>
                <a:cs typeface="Calibri" panose="020F0502020204030204"/>
              </a:rPr>
              <a:t>center_x</a:t>
            </a:r>
            <a:r>
              <a:rPr lang="en-US" sz="2000">
                <a:ea typeface="Calibri" panose="020F0502020204030204"/>
                <a:cs typeface="Calibri" panose="020F0502020204030204"/>
              </a:rPr>
              <a:t> = x + width / 2) and </a:t>
            </a:r>
            <a:r>
              <a:rPr lang="en-US" sz="2000" b="1">
                <a:ea typeface="Calibri" panose="020F0502020204030204"/>
                <a:cs typeface="Calibri" panose="020F0502020204030204"/>
              </a:rPr>
              <a:t>determines which key zone it falls</a:t>
            </a:r>
            <a:r>
              <a:rPr lang="en-US" sz="2000">
                <a:ea typeface="Calibri" panose="020F0502020204030204"/>
                <a:cs typeface="Calibri" panose="020F0502020204030204"/>
              </a:rPr>
              <a:t> into by dividing: key = </a:t>
            </a:r>
            <a:r>
              <a:rPr lang="en-US" sz="2000" err="1">
                <a:ea typeface="Calibri" panose="020F0502020204030204"/>
                <a:cs typeface="Calibri" panose="020F0502020204030204"/>
              </a:rPr>
              <a:t>center_x</a:t>
            </a:r>
            <a:r>
              <a:rPr lang="en-US" sz="2000">
                <a:ea typeface="Calibri" panose="020F0502020204030204"/>
                <a:cs typeface="Calibri" panose="020F0502020204030204"/>
              </a:rPr>
              <a:t> // 30.</a:t>
            </a:r>
            <a:endParaRPr lang="en-US" sz="2000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A finger pointing at something&#10;&#10;AI-generated content may be incorrect.">
            <a:extLst>
              <a:ext uri="{FF2B5EF4-FFF2-40B4-BE49-F238E27FC236}">
                <a16:creationId xmlns:a16="http://schemas.microsoft.com/office/drawing/2014/main" id="{A3193140-D259-47AC-C3F5-F42580C0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863" y="317884"/>
            <a:ext cx="3944073" cy="31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2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23A1B-1392-00CF-AABC-3C5B75BF8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16EA-5C80-CDD1-97DD-1F190E6D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SG">
              <a:solidFill>
                <a:schemeClr val="tx1"/>
              </a:solidFill>
              <a:latin typeface="Calibri"/>
              <a:ea typeface="Calibri"/>
              <a:cs typeface="Arial"/>
            </a:endParaRPr>
          </a:p>
          <a:p>
            <a:pPr marL="215900" indent="-215900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D087B-644F-8D51-BE71-D75D810D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545DF-33D6-1A70-9B7F-6791A8E6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DEB5E-650D-929B-BAF5-084D61A2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6</a:t>
            </a:fld>
            <a:endParaRPr lang="en-SG"/>
          </a:p>
        </p:txBody>
      </p:sp>
      <p:pic>
        <p:nvPicPr>
          <p:cNvPr id="4" name="Picture 3" descr="A diagram of a keyboard and hand&#10;&#10;AI-generated content may be incorrect.">
            <a:extLst>
              <a:ext uri="{FF2B5EF4-FFF2-40B4-BE49-F238E27FC236}">
                <a16:creationId xmlns:a16="http://schemas.microsoft.com/office/drawing/2014/main" id="{399F6B31-F4A8-7AAB-F702-DB169BDD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98" y="1216367"/>
            <a:ext cx="6894051" cy="4627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86EFBB-220B-A9D1-8699-FF37F64D3942}"/>
              </a:ext>
            </a:extLst>
          </p:cNvPr>
          <p:cNvSpPr txBox="1"/>
          <p:nvPr/>
        </p:nvSpPr>
        <p:spPr>
          <a:xfrm>
            <a:off x="306729" y="1194121"/>
            <a:ext cx="473983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 When your </a:t>
            </a:r>
            <a:r>
              <a:rPr lang="en-US" b="1"/>
              <a:t>finger moves closer to the Nicla</a:t>
            </a:r>
            <a:r>
              <a:rPr lang="en-US"/>
              <a:t> Vision, it appears </a:t>
            </a:r>
            <a:r>
              <a:rPr lang="en-US" b="1"/>
              <a:t>larger </a:t>
            </a:r>
            <a:r>
              <a:rPr lang="en-US"/>
              <a:t>in the camera’s field of view.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 </a:t>
            </a:r>
            <a:r>
              <a:rPr lang="en-US" b="1"/>
              <a:t>bigger bounding box</a:t>
            </a:r>
            <a:r>
              <a:rPr lang="en-US"/>
              <a:t>, so the area increases and vice versa.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 Calculate </a:t>
            </a:r>
            <a:r>
              <a:rPr lang="en-US" b="1">
                <a:ea typeface="Calibri" panose="020F0502020204030204"/>
                <a:cs typeface="Calibri" panose="020F0502020204030204"/>
              </a:rPr>
              <a:t>area of box</a:t>
            </a:r>
            <a:r>
              <a:rPr lang="en-US">
                <a:ea typeface="Calibri" panose="020F0502020204030204"/>
                <a:cs typeface="Calibri" panose="020F0502020204030204"/>
              </a:rPr>
              <a:t> from h*w</a:t>
            </a:r>
          </a:p>
          <a:p>
            <a:pPr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ea typeface="Calibri" panose="020F0502020204030204"/>
                <a:cs typeface="Calibri" panose="020F0502020204030204"/>
              </a:rPr>
              <a:t>Using above logic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 moving down (closer to the table) means "press" (smaller area)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moving the finger up (closer to the Nicla) means "release" (larger area)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13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F1656-BF61-88E7-F021-7F47660A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5793-4BCA-89F1-B8DA-1A4EB1C8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1310-CBA1-1502-A19B-95A51599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14CE0-3D5F-C340-5AC4-5555F59F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7</a:t>
            </a:fld>
            <a:endParaRPr lang="en-SG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5AEB9CA-5852-6149-8FE1-BBB85166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6" y="2341788"/>
            <a:ext cx="3269797" cy="4122965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49943964-F896-AE60-CC69-DF6AE22C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891" y="2342470"/>
            <a:ext cx="3658961" cy="4121604"/>
          </a:xfrm>
          <a:prstGeom prst="rect">
            <a:avLst/>
          </a:prstGeom>
        </p:spPr>
      </p:pic>
      <p:pic>
        <p:nvPicPr>
          <p:cNvPr id="8" name="Picture 7" descr="A close up of a logo&#10;&#10;AI-generated content may be incorrect.">
            <a:extLst>
              <a:ext uri="{FF2B5EF4-FFF2-40B4-BE49-F238E27FC236}">
                <a16:creationId xmlns:a16="http://schemas.microsoft.com/office/drawing/2014/main" id="{7F427096-9870-4186-EF78-BC6C7D5DC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4" y="1017133"/>
            <a:ext cx="7021286" cy="119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92B96-3C52-60F1-B0D7-21B8933452D9}"/>
              </a:ext>
            </a:extLst>
          </p:cNvPr>
          <p:cNvSpPr txBox="1"/>
          <p:nvPr/>
        </p:nvSpPr>
        <p:spPr>
          <a:xfrm>
            <a:off x="7926729" y="1251995"/>
            <a:ext cx="4132162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Data collected using a Nicla Vision board mounted 35 cm above a table surface -  capturing video of an index finger interacting with a virtual piano interface. 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which were split into individual images for processing in Edge Impulse. 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/>
              <a:t>The total number of samples is approximately 683 images, derived from a 3 -minute video, with a subset used for training (546images) and validation (137 images) after preprocessing.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99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5BFA-6D46-7B78-DBC2-9E8B846C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DA9-0DAD-9BF4-3AAD-BB043DE0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Collection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F6F55-AFBA-2ED9-7C06-94E7B47F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90A38-8BDF-2C63-9352-D1D70972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8</a:t>
            </a:fld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0F7B0-D772-C7EF-AC5C-B8D576D42B42}"/>
              </a:ext>
            </a:extLst>
          </p:cNvPr>
          <p:cNvSpPr txBox="1"/>
          <p:nvPr/>
        </p:nvSpPr>
        <p:spPr>
          <a:xfrm>
            <a:off x="528578" y="1348449"/>
            <a:ext cx="662360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class of interest, labeled "</a:t>
            </a:r>
            <a:r>
              <a:rPr lang="en-US" b="1" dirty="0"/>
              <a:t>index finger</a:t>
            </a:r>
            <a:r>
              <a:rPr lang="en-US" dirty="0"/>
              <a:t>," and "</a:t>
            </a:r>
            <a:r>
              <a:rPr lang="en-US" b="1" dirty="0"/>
              <a:t>fist</a:t>
            </a:r>
            <a:r>
              <a:rPr lang="en-US" dirty="0"/>
              <a:t>" with bounding box annotations applied to frames where the index finger and fist is visible.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 Annotations were manually created in Edge Impulse, marking the finger’s position and size within each frame.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 Unannotated images, representing the "background" class (no finger present), were implicitly included as negative examples.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Using Google </a:t>
            </a:r>
            <a:r>
              <a:rPr lang="en-US" dirty="0" err="1"/>
              <a:t>Colab</a:t>
            </a:r>
            <a:r>
              <a:rPr lang="en-US" dirty="0"/>
              <a:t>, we augmented our image dataset by applying diverse transformation techniques like </a:t>
            </a:r>
            <a:r>
              <a:rPr lang="en-US" b="1" dirty="0"/>
              <a:t>rotation</a:t>
            </a:r>
            <a:r>
              <a:rPr lang="en-US" dirty="0"/>
              <a:t>, </a:t>
            </a:r>
            <a:r>
              <a:rPr lang="en-US" b="1" dirty="0"/>
              <a:t>scaling</a:t>
            </a:r>
            <a:r>
              <a:rPr lang="en-US" dirty="0"/>
              <a:t>, and </a:t>
            </a:r>
            <a:r>
              <a:rPr lang="en-US" b="1" dirty="0"/>
              <a:t>flipping</a:t>
            </a:r>
            <a:r>
              <a:rPr lang="en-US" dirty="0"/>
              <a:t>. This process expanded our raw dataset, and we now have a </a:t>
            </a:r>
            <a:r>
              <a:rPr lang="en-US" b="1" dirty="0"/>
              <a:t>total of 1689 images</a:t>
            </a:r>
            <a:r>
              <a:rPr lang="en-US" dirty="0"/>
              <a:t> available for computer vision training.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CCF3B-930C-8DDA-3B51-C41F5512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5" y="515175"/>
            <a:ext cx="2167124" cy="1625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D291CA-1D35-2E7C-FBBA-CDBDCC0C9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95" y="4563892"/>
            <a:ext cx="2241534" cy="1681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B69C8-78DE-95CA-F994-E0C15D56D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62" y="2458885"/>
            <a:ext cx="2167125" cy="16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5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F0B3B-D3C8-8E0B-EA2E-96614A4A4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54C2-FF82-AB13-44BA-9AF0D253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 Black"/>
              </a:rPr>
              <a:t>Model Development (</a:t>
            </a:r>
            <a:r>
              <a:rPr lang="en-US" err="1">
                <a:latin typeface="Arial Black"/>
              </a:rPr>
              <a:t>Colab</a:t>
            </a:r>
            <a:r>
              <a:rPr lang="en-US">
                <a:latin typeface="Arial Black"/>
              </a:rPr>
              <a:t>)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15BFE-0587-D69F-AC20-C5EDE402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CP 330: Edge AI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7DDB9-C6C5-63C6-85E1-4DE889DA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58FF-0BF1-4103-A89A-38EC40E85429}" type="slidenum">
              <a:rPr lang="en-SG" smtClean="0"/>
              <a:t>9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DA754-69D9-8D83-2BC5-B1F5A4A4AC93}"/>
              </a:ext>
            </a:extLst>
          </p:cNvPr>
          <p:cNvSpPr txBox="1"/>
          <p:nvPr/>
        </p:nvSpPr>
        <p:spPr>
          <a:xfrm>
            <a:off x="657497" y="1197429"/>
            <a:ext cx="1087990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The images were initially captured in RGB format at a resolution of 320x240 and later processed in grayscale at 48x48 for model training to optimize performance on the resource-constrained Nicla Vision.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 b="1">
              <a:ea typeface="Calibri"/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569A0A-C6A4-ED16-B4B4-F2E404E1B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54904"/>
              </p:ext>
            </p:extLst>
          </p:nvPr>
        </p:nvGraphicFramePr>
        <p:xfrm>
          <a:off x="915852" y="4967806"/>
          <a:ext cx="10596880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8440">
                  <a:extLst>
                    <a:ext uri="{9D8B030D-6E8A-4147-A177-3AD203B41FA5}">
                      <a16:colId xmlns:a16="http://schemas.microsoft.com/office/drawing/2014/main" val="2385043925"/>
                    </a:ext>
                  </a:extLst>
                </a:gridCol>
                <a:gridCol w="5298440">
                  <a:extLst>
                    <a:ext uri="{9D8B030D-6E8A-4147-A177-3AD203B41FA5}">
                      <a16:colId xmlns:a16="http://schemas.microsoft.com/office/drawing/2014/main" val="37657051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Before Quantization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After Quantization (int8)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3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Size: 351.41 KB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Size: 96.40 KB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29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 : 74.34%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: 55.75%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006014"/>
                  </a:ext>
                </a:extLst>
              </a:tr>
            </a:tbl>
          </a:graphicData>
        </a:graphic>
      </p:graphicFrame>
      <p:pic>
        <p:nvPicPr>
          <p:cNvPr id="9" name="Picture 8" descr="A collage of images of a person&amp;#39;s body&#10;&#10;AI-generated content may be incorrect.">
            <a:extLst>
              <a:ext uri="{FF2B5EF4-FFF2-40B4-BE49-F238E27FC236}">
                <a16:creationId xmlns:a16="http://schemas.microsoft.com/office/drawing/2014/main" id="{4ACBC62D-DCC7-3175-F2EF-80D99B8F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090871"/>
            <a:ext cx="10624455" cy="26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442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ii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BB95"/>
      </a:accent1>
      <a:accent2>
        <a:srgbClr val="017E97"/>
      </a:accent2>
      <a:accent3>
        <a:srgbClr val="DB4344"/>
      </a:accent3>
      <a:accent4>
        <a:srgbClr val="F5792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Retrospect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9859"/>
      </a:accent1>
      <a:accent2>
        <a:srgbClr val="125C9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CB188210A0754CA0F7D235C8F1E097" ma:contentTypeVersion="12" ma:contentTypeDescription="Create a new document." ma:contentTypeScope="" ma:versionID="1820eba08aec2cbbbe16d50c8fb6b3f7">
  <xsd:schema xmlns:xsd="http://www.w3.org/2001/XMLSchema" xmlns:xs="http://www.w3.org/2001/XMLSchema" xmlns:p="http://schemas.microsoft.com/office/2006/metadata/properties" xmlns:ns2="9a4fb631-cdf2-49df-acc5-cbeb152ccd4f" xmlns:ns3="fb60d210-465b-464f-a8bc-25f7c9212f58" targetNamespace="http://schemas.microsoft.com/office/2006/metadata/properties" ma:root="true" ma:fieldsID="2d37f344ef3ad52a7392c2be2d80be93" ns2:_="" ns3:_="">
    <xsd:import namespace="9a4fb631-cdf2-49df-acc5-cbeb152ccd4f"/>
    <xsd:import namespace="fb60d210-465b-464f-a8bc-25f7c9212f5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4fb631-cdf2-49df-acc5-cbeb152ccd4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beae8b99-2390-486d-8259-3a0fa51204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0d210-465b-464f-a8bc-25f7c9212f58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ea61f85c-9dc0-4715-8c22-cd21483b52f2}" ma:internalName="TaxCatchAll" ma:showField="CatchAllData" ma:web="fb60d210-465b-464f-a8bc-25f7c9212f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60d210-465b-464f-a8bc-25f7c9212f58" xsi:nil="true"/>
    <ReferenceId xmlns="9a4fb631-cdf2-49df-acc5-cbeb152ccd4f" xsi:nil="true"/>
    <lcf76f155ced4ddcb4097134ff3c332f xmlns="9a4fb631-cdf2-49df-acc5-cbeb152ccd4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8ED3A9-08F6-425A-81FA-1B4CF95BFE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114820-3251-405C-AFC2-966CBB739FB5}">
  <ds:schemaRefs>
    <ds:schemaRef ds:uri="9a4fb631-cdf2-49df-acc5-cbeb152ccd4f"/>
    <ds:schemaRef ds:uri="fb60d210-465b-464f-a8bc-25f7c9212f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B0574E-238F-4B37-AB0B-185F2EE465FB}">
  <ds:schemaRefs>
    <ds:schemaRef ds:uri="9a4fb631-cdf2-49df-acc5-cbeb152ccd4f"/>
    <ds:schemaRef ds:uri="fb60d210-465b-464f-a8bc-25f7c9212f58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964</Words>
  <Application>Microsoft Office PowerPoint</Application>
  <PresentationFormat>Widescreen</PresentationFormat>
  <Paragraphs>107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Graphik Light</vt:lpstr>
      <vt:lpstr>Graphik Regular</vt:lpstr>
      <vt:lpstr>Arial</vt:lpstr>
      <vt:lpstr>Wingdings</vt:lpstr>
      <vt:lpstr>Graphik Semibold</vt:lpstr>
      <vt:lpstr>Symbol</vt:lpstr>
      <vt:lpstr>Arial Black</vt:lpstr>
      <vt:lpstr>Calibri</vt:lpstr>
      <vt:lpstr>Graphik Thin</vt:lpstr>
      <vt:lpstr>Graphik Bold</vt:lpstr>
      <vt:lpstr>Trebuchet MS</vt:lpstr>
      <vt:lpstr>1_Retrospect</vt:lpstr>
      <vt:lpstr>Retrospect</vt:lpstr>
      <vt:lpstr>CP 330: Edge AI  Air Piano: Real-Time Finger Detection for Virtual Piano Playing   </vt:lpstr>
      <vt:lpstr>Introduction </vt:lpstr>
      <vt:lpstr>Motivation and Objectives </vt:lpstr>
      <vt:lpstr>Methodology</vt:lpstr>
      <vt:lpstr>Methodology</vt:lpstr>
      <vt:lpstr>Methodology</vt:lpstr>
      <vt:lpstr>Data Collection</vt:lpstr>
      <vt:lpstr>Data Collection</vt:lpstr>
      <vt:lpstr>Model Development (Colab)</vt:lpstr>
      <vt:lpstr>Model Development (edge impulse) </vt:lpstr>
      <vt:lpstr>Model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 330: Edge AI Project</dc:title>
  <dc:creator>Pandarasamy Arjunan</dc:creator>
  <cp:lastModifiedBy>Sudhansu</cp:lastModifiedBy>
  <cp:revision>4</cp:revision>
  <dcterms:created xsi:type="dcterms:W3CDTF">2023-08-01T07:21:01Z</dcterms:created>
  <dcterms:modified xsi:type="dcterms:W3CDTF">2025-05-04T09:24:05Z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0x01010001CB188210A0754CA0F7D235C8F1E097</vt:lpwstr>
  </property>
</Properties>
</file>